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4"/>
  </p:notesMasterIdLst>
  <p:sldIdLst>
    <p:sldId id="267" r:id="rId5"/>
    <p:sldId id="261" r:id="rId6"/>
    <p:sldId id="268" r:id="rId7"/>
    <p:sldId id="269" r:id="rId8"/>
    <p:sldId id="270" r:id="rId9"/>
    <p:sldId id="273" r:id="rId10"/>
    <p:sldId id="274" r:id="rId11"/>
    <p:sldId id="275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1" autoAdjust="0"/>
    <p:restoredTop sz="94660"/>
  </p:normalViewPr>
  <p:slideViewPr>
    <p:cSldViewPr snapToGrid="0">
      <p:cViewPr>
        <p:scale>
          <a:sx n="121" d="100"/>
          <a:sy n="121" d="100"/>
        </p:scale>
        <p:origin x="-108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82080-DFB7-4D58-B854-701FE7156F4E}" type="datetimeFigureOut">
              <a:rPr lang="en-US" smtClean="0"/>
              <a:t>8/19/2022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9827E-D12D-45BE-8B06-B53B720C90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102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6E64283-4DED-4BB4-B905-C8E06E9743AB}" type="datetime1">
              <a:rPr lang="en-US" smtClean="0"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2AC27A5A-7290-4DE1-BA94-4BE8A8E57DCF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B138-D4A0-4DE4-B999-8DAC2C156CD0}" type="datetime1">
              <a:rPr lang="en-US" smtClean="0"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E6B95E82-E30C-4C29-BF62-FDAFBBD67D71}" type="datetime1">
              <a:rPr lang="en-US" smtClean="0"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  <p:extLst>
    <p:ext uri="{DCECCB84-F9BA-43D5-87BE-67443E8EF086}">
      <p15:sldGuideLst xmlns:p15="http://schemas.microsoft.com/office/powerpoint/2012/main" xmlns="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8169-F9D5-439A-9DCC-1A8DE3F7B049}" type="datetime1">
              <a:rPr lang="en-US" smtClean="0"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914F06C-EF64-44BE-B33D-87D4EE4B0C4E}" type="datetime1">
              <a:rPr lang="en-US" smtClean="0"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AC27A5A-7290-4DE1-BA94-4BE8A8E57DCF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  <p:extLst>
    <p:ext uri="{DCECCB84-F9BA-43D5-87BE-67443E8EF086}">
      <p15:sldGuideLst xmlns:p15="http://schemas.microsoft.com/office/powerpoint/2012/main" xmlns="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0723-E7A2-44D8-945E-35A8A775075C}" type="datetime1">
              <a:rPr lang="en-US" smtClean="0"/>
              <a:t>8/19/2022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40AF-8F6E-4802-9332-ADA3EE94DFE8}" type="datetime1">
              <a:rPr lang="en-US" smtClean="0"/>
              <a:t>8/19/2022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40EC-09F9-4174-96A8-01B02B8CB2F9}" type="datetime1">
              <a:rPr lang="en-US" smtClean="0"/>
              <a:t>8/19/2022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46D-89DC-4C6F-8C9B-88EE87C6478C}" type="datetime1">
              <a:rPr lang="en-US" smtClean="0"/>
              <a:t>8/19/2022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2D9C-C0C3-4E55-9C15-34AA9C9AE431}" type="datetime1">
              <a:rPr lang="en-US" smtClean="0"/>
              <a:t>8/19/2022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CEA57-A89A-4F58-8F39-5DB3E3DD9E65}" type="datetime1">
              <a:rPr lang="en-US" smtClean="0"/>
              <a:t>8/19/2022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4032D038-A2DC-4C64-8132-9648D2DE7706}" type="datetime1">
              <a:rPr lang="en-US" smtClean="0"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2AC27A5A-7290-4DE1-BA94-4BE8A8E57DCF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xmlns="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6">
            <a:extLst>
              <a:ext uri="{FF2B5EF4-FFF2-40B4-BE49-F238E27FC236}">
                <a16:creationId xmlns:a16="http://schemas.microsoft.com/office/drawing/2014/main" xmlns="" id="{D3686B33-4E07-4542-8F02-1876C8359B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xmlns="" id="{5D44B584-65A7-4029-A075-505AA5EAEB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748333" y="0"/>
            <a:ext cx="5443666" cy="6858000"/>
          </a:xfrm>
          <a:custGeom>
            <a:avLst/>
            <a:gdLst>
              <a:gd name="connsiteX0" fmla="*/ 0 w 5443666"/>
              <a:gd name="connsiteY0" fmla="*/ 0 h 6845983"/>
              <a:gd name="connsiteX1" fmla="*/ 3595564 w 5443666"/>
              <a:gd name="connsiteY1" fmla="*/ 0 h 6845983"/>
              <a:gd name="connsiteX2" fmla="*/ 3746607 w 5443666"/>
              <a:gd name="connsiteY2" fmla="*/ 118697 h 6845983"/>
              <a:gd name="connsiteX3" fmla="*/ 5443666 w 5443666"/>
              <a:gd name="connsiteY3" fmla="*/ 3717234 h 6845983"/>
              <a:gd name="connsiteX4" fmla="*/ 4378763 w 5443666"/>
              <a:gd name="connsiteY4" fmla="*/ 6683615 h 6845983"/>
              <a:gd name="connsiteX5" fmla="*/ 4238117 w 5443666"/>
              <a:gd name="connsiteY5" fmla="*/ 6845983 h 6845983"/>
              <a:gd name="connsiteX6" fmla="*/ 0 w 5443666"/>
              <a:gd name="connsiteY6" fmla="*/ 6845983 h 684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3666" h="6845983">
                <a:moveTo>
                  <a:pt x="0" y="0"/>
                </a:moveTo>
                <a:lnTo>
                  <a:pt x="3595564" y="0"/>
                </a:lnTo>
                <a:lnTo>
                  <a:pt x="3746607" y="118697"/>
                </a:lnTo>
                <a:cubicBezTo>
                  <a:pt x="4783044" y="974041"/>
                  <a:pt x="5443666" y="2268489"/>
                  <a:pt x="5443666" y="3717234"/>
                </a:cubicBezTo>
                <a:cubicBezTo>
                  <a:pt x="5443666" y="4844036"/>
                  <a:pt x="5044030" y="5877498"/>
                  <a:pt x="4378763" y="6683615"/>
                </a:cubicBezTo>
                <a:lnTo>
                  <a:pt x="4238117" y="6845983"/>
                </a:lnTo>
                <a:lnTo>
                  <a:pt x="0" y="6845983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BFEC06-B1D3-4F3C-9119-B7D9ACA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52" t="15333" r="29871"/>
          <a:stretch/>
        </p:blipFill>
        <p:spPr>
          <a:xfrm>
            <a:off x="6976934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5800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9DD5A9-5FB6-418B-B84B-95E72E0FB5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2214" y="869675"/>
            <a:ext cx="5144211" cy="236436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3EF437F-0C9C-40DF-8434-95021625A21F}"/>
              </a:ext>
            </a:extLst>
          </p:cNvPr>
          <p:cNvSpPr txBox="1">
            <a:spLocks/>
          </p:cNvSpPr>
          <p:nvPr/>
        </p:nvSpPr>
        <p:spPr>
          <a:xfrm>
            <a:off x="969539" y="3913079"/>
            <a:ext cx="5144211" cy="20752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b="1" i="0" cap="none" dirty="0">
                <a:solidFill>
                  <a:schemeClr val="tx1"/>
                </a:solidFill>
              </a:rPr>
              <a:t>Honor.</a:t>
            </a:r>
          </a:p>
          <a:p>
            <a:pPr>
              <a:lnSpc>
                <a:spcPct val="100000"/>
              </a:lnSpc>
            </a:pPr>
            <a:r>
              <a:rPr lang="en-US" sz="4400" b="1" i="0" cap="none" dirty="0">
                <a:solidFill>
                  <a:schemeClr val="tx1"/>
                </a:solidFill>
              </a:rPr>
              <a:t>Respect.</a:t>
            </a:r>
          </a:p>
          <a:p>
            <a:pPr>
              <a:lnSpc>
                <a:spcPct val="100000"/>
              </a:lnSpc>
            </a:pPr>
            <a:r>
              <a:rPr lang="en-US" sz="4400" b="1" i="0" cap="none" dirty="0">
                <a:solidFill>
                  <a:schemeClr val="tx1"/>
                </a:solidFill>
              </a:rPr>
              <a:t>Remember.</a:t>
            </a:r>
          </a:p>
        </p:txBody>
      </p:sp>
    </p:spTree>
    <p:extLst>
      <p:ext uri="{BB962C8B-B14F-4D97-AF65-F5344CB8AC3E}">
        <p14:creationId xmlns:p14="http://schemas.microsoft.com/office/powerpoint/2010/main" val="16389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281BC32-FF58-4898-A6B5-7B3D059BC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D614406-135F-4875-9C87-53822CB19A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3E90B9-CE78-4CCC-BB4C-F36D71023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16" y="434101"/>
            <a:ext cx="7667757" cy="1232750"/>
          </a:xfrm>
        </p:spPr>
        <p:txBody>
          <a:bodyPr anchor="b">
            <a:normAutofit/>
          </a:bodyPr>
          <a:lstStyle/>
          <a:p>
            <a:r>
              <a:rPr lang="en-US" b="1" i="0" dirty="0">
                <a:solidFill>
                  <a:srgbClr val="6A2020"/>
                </a:solidFill>
              </a:rPr>
              <a:t>Temporary Urns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C6C21149-7D17-44C2-AFB6-4D931DC55F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1676579"/>
            <a:ext cx="8129873" cy="602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6">
            <a:extLst>
              <a:ext uri="{FF2B5EF4-FFF2-40B4-BE49-F238E27FC236}">
                <a16:creationId xmlns:a16="http://schemas.microsoft.com/office/drawing/2014/main" xmlns="" id="{C2E5FCF0-567A-448C-A6E3-920BFC702C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938535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xmlns="" id="{0DEE8169-F64D-40EA-974D-39204A69CB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" r="39"/>
          <a:stretch/>
        </p:blipFill>
        <p:spPr>
          <a:xfrm>
            <a:off x="7010263" y="2528587"/>
            <a:ext cx="4790309" cy="4080407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3188F37-8A88-4727-8C33-2D963743B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166" y="5929160"/>
            <a:ext cx="1054610" cy="47548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B4E946B-CA1F-476C-8D94-D6360545C9F6}"/>
              </a:ext>
            </a:extLst>
          </p:cNvPr>
          <p:cNvSpPr txBox="1">
            <a:spLocks/>
          </p:cNvSpPr>
          <p:nvPr/>
        </p:nvSpPr>
        <p:spPr>
          <a:xfrm>
            <a:off x="462116" y="3229400"/>
            <a:ext cx="6371009" cy="2985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i="0" dirty="0">
                <a:solidFill>
                  <a:schemeClr val="tx1">
                    <a:lumMod val="95000"/>
                  </a:schemeClr>
                </a:solidFill>
              </a:rPr>
              <a:t>Temporary urns provided by funeral homes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i="0" dirty="0">
                <a:solidFill>
                  <a:schemeClr val="tx1">
                    <a:lumMod val="95000"/>
                  </a:schemeClr>
                </a:solidFill>
              </a:rPr>
              <a:t>Plastic with NO personal attributes in appearance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i="0" dirty="0">
                <a:solidFill>
                  <a:schemeClr val="tx1">
                    <a:lumMod val="95000"/>
                  </a:schemeClr>
                </a:solidFill>
              </a:rPr>
              <a:t>Most families choose this option since it’s free of charge</a:t>
            </a:r>
          </a:p>
        </p:txBody>
      </p:sp>
    </p:spTree>
    <p:extLst>
      <p:ext uri="{BB962C8B-B14F-4D97-AF65-F5344CB8AC3E}">
        <p14:creationId xmlns:p14="http://schemas.microsoft.com/office/powerpoint/2010/main" val="444669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E212883E-84C3-42AD-B34A-4D24982515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24FE919B-180C-40C0-9C53-C1ED864CE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093" y="663373"/>
            <a:ext cx="4620905" cy="16084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i="0" dirty="0">
                <a:solidFill>
                  <a:srgbClr val="6A2020"/>
                </a:solidFill>
              </a:rPr>
              <a:t>Custom Urns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37922C6-5205-4AE4-ABAD-980C40A2B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33" t="12681" r="15024"/>
          <a:stretch/>
        </p:blipFill>
        <p:spPr>
          <a:xfrm>
            <a:off x="259306" y="0"/>
            <a:ext cx="7052481" cy="591080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5A28D78-0305-4DA2-A78C-EF9ADD3663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99730"/>
            <a:ext cx="7543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128FB1B-317A-44F2-B671-267F4A64577C}"/>
              </a:ext>
            </a:extLst>
          </p:cNvPr>
          <p:cNvSpPr txBox="1">
            <a:spLocks/>
          </p:cNvSpPr>
          <p:nvPr/>
        </p:nvSpPr>
        <p:spPr>
          <a:xfrm>
            <a:off x="7872617" y="2422689"/>
            <a:ext cx="4055525" cy="3791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3464" indent="-283464" algn="l">
              <a:lnSpc>
                <a:spcPct val="102000"/>
              </a:lnSpc>
              <a:spcBef>
                <a:spcPts val="9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i="0" dirty="0">
                <a:ea typeface="+mn-ea"/>
                <a:cs typeface="+mn-cs"/>
              </a:rPr>
              <a:t>Tailored to the military, can also be used for non-military</a:t>
            </a:r>
          </a:p>
          <a:p>
            <a:pPr marL="283464" indent="-283464" algn="l">
              <a:lnSpc>
                <a:spcPct val="102000"/>
              </a:lnSpc>
              <a:spcBef>
                <a:spcPts val="9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i="0" dirty="0">
                <a:ea typeface="+mn-ea"/>
                <a:cs typeface="+mn-cs"/>
              </a:rPr>
              <a:t>$150 Wholesale   $300 Retail</a:t>
            </a:r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xmlns="" id="{DC5B7347-E281-4E2C-A95E-6A4A263156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5C5A2A1-BFFE-48D8-A50D-7253CF237B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0729" y="421618"/>
            <a:ext cx="1054610" cy="47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1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6">
            <a:extLst>
              <a:ext uri="{FF2B5EF4-FFF2-40B4-BE49-F238E27FC236}">
                <a16:creationId xmlns:a16="http://schemas.microsoft.com/office/drawing/2014/main" xmlns="" id="{48521FF3-894A-4A8D-BE99-3BDF66485E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0E945635-A0AC-4635-A740-B1CD7411DB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33894DD1-105C-4BF0-8938-ABF0FF1136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8F5F5D22-3194-4E5B-B479-F4A3E547B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22" y="270646"/>
            <a:ext cx="4810039" cy="14842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i="0" dirty="0">
                <a:solidFill>
                  <a:srgbClr val="6A2020"/>
                </a:solidFill>
              </a:rPr>
              <a:t>Caisson Urns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95C15ECF-872A-4124-B4BC-84C738604B50}"/>
              </a:ext>
            </a:extLst>
          </p:cNvPr>
          <p:cNvSpPr txBox="1">
            <a:spLocks/>
          </p:cNvSpPr>
          <p:nvPr/>
        </p:nvSpPr>
        <p:spPr>
          <a:xfrm>
            <a:off x="567180" y="1269243"/>
            <a:ext cx="4495800" cy="55887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3464" indent="-283464" algn="l">
              <a:lnSpc>
                <a:spcPct val="102000"/>
              </a:lnSpc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ea typeface="+mn-ea"/>
                <a:cs typeface="+mn-cs"/>
              </a:rPr>
              <a:t>Caisson holds temporary urn from funeral home</a:t>
            </a:r>
          </a:p>
          <a:p>
            <a:pPr marL="283464" indent="-283464" algn="l">
              <a:lnSpc>
                <a:spcPct val="102000"/>
              </a:lnSpc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ea typeface="+mn-ea"/>
                <a:cs typeface="+mn-cs"/>
              </a:rPr>
              <a:t>Bottom piece closes the bottom of Caisson once temporary urn is in place</a:t>
            </a:r>
          </a:p>
          <a:p>
            <a:pPr marL="283464" indent="-283464" algn="l">
              <a:lnSpc>
                <a:spcPct val="102000"/>
              </a:lnSpc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ea typeface="+mn-ea"/>
                <a:cs typeface="+mn-cs"/>
              </a:rPr>
              <a:t>Plaque temporarily attaches to front of Caisson using magnets</a:t>
            </a:r>
          </a:p>
          <a:p>
            <a:pPr marL="283464" indent="-283464" algn="l">
              <a:lnSpc>
                <a:spcPct val="102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Customize Plaques with: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i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Religious emblem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- Rank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- Branch of service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- Awards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- Other inscription if desired</a:t>
            </a:r>
          </a:p>
          <a:p>
            <a:pPr marL="283464" indent="-283464" algn="l">
              <a:lnSpc>
                <a:spcPct val="102000"/>
              </a:lnSpc>
              <a:spcBef>
                <a:spcPts val="9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i="0" dirty="0">
              <a:ea typeface="+mn-ea"/>
              <a:cs typeface="+mn-cs"/>
            </a:endParaRPr>
          </a:p>
        </p:txBody>
      </p:sp>
      <p:sp>
        <p:nvSpPr>
          <p:cNvPr id="55" name="Freeform 15">
            <a:extLst>
              <a:ext uri="{FF2B5EF4-FFF2-40B4-BE49-F238E27FC236}">
                <a16:creationId xmlns:a16="http://schemas.microsoft.com/office/drawing/2014/main" xmlns="" id="{5AEB5CC6-485F-4092-A5AE-808864ECF2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0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A7C439BB-FCBF-43FC-9682-1892516D1A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81600" y="6199730"/>
            <a:ext cx="70104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Content Placeholder 4">
            <a:extLst>
              <a:ext uri="{FF2B5EF4-FFF2-40B4-BE49-F238E27FC236}">
                <a16:creationId xmlns:a16="http://schemas.microsoft.com/office/drawing/2014/main" xmlns="" id="{A8ED277E-7940-4D6F-ADF1-9F4E0EDA4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371" t="3222" r="16793" b="3242"/>
          <a:stretch/>
        </p:blipFill>
        <p:spPr>
          <a:xfrm>
            <a:off x="5454558" y="-20190"/>
            <a:ext cx="6443220" cy="60115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F850A56-FB92-4BF6-9668-B60E78884E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01879" y="215439"/>
            <a:ext cx="1049757" cy="47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3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6">
            <a:extLst>
              <a:ext uri="{FF2B5EF4-FFF2-40B4-BE49-F238E27FC236}">
                <a16:creationId xmlns:a16="http://schemas.microsoft.com/office/drawing/2014/main" xmlns="" id="{133582B0-6831-409C-9D4E-4AE274BC8A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1EB1EC85-96A8-462C-A267-95A4B94594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xmlns="" id="{E212883E-84C3-42AD-B34A-4D24982515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98EB32D7-F25C-4DCA-9A84-A3DB7D25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" r="18"/>
          <a:stretch/>
        </p:blipFill>
        <p:spPr>
          <a:xfrm>
            <a:off x="636915" y="645218"/>
            <a:ext cx="6915663" cy="5260274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25A28D78-0305-4DA2-A78C-EF9ADD3663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99730"/>
            <a:ext cx="7543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6">
            <a:extLst>
              <a:ext uri="{FF2B5EF4-FFF2-40B4-BE49-F238E27FC236}">
                <a16:creationId xmlns:a16="http://schemas.microsoft.com/office/drawing/2014/main" xmlns="" id="{DC5B7347-E281-4E2C-A95E-6A4A263156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084C282-1835-4277-9857-6F8A53E068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29401" y="407473"/>
            <a:ext cx="1054610" cy="475489"/>
          </a:xfrm>
          <a:prstGeom prst="rect">
            <a:avLst/>
          </a:prstGeom>
        </p:spPr>
      </p:pic>
      <p:sp>
        <p:nvSpPr>
          <p:cNvPr id="10" name="Flowchart: Extract 9">
            <a:extLst>
              <a:ext uri="{FF2B5EF4-FFF2-40B4-BE49-F238E27FC236}">
                <a16:creationId xmlns:a16="http://schemas.microsoft.com/office/drawing/2014/main" xmlns="" id="{7B7BA93F-53B5-4905-98E0-0A4991039CF8}"/>
              </a:ext>
            </a:extLst>
          </p:cNvPr>
          <p:cNvSpPr/>
          <p:nvPr/>
        </p:nvSpPr>
        <p:spPr>
          <a:xfrm rot="16200000">
            <a:off x="4393984" y="1885640"/>
            <a:ext cx="5387315" cy="3815359"/>
          </a:xfrm>
          <a:prstGeom prst="flowChartExtract">
            <a:avLst/>
          </a:prstGeom>
          <a:solidFill>
            <a:srgbClr val="6A202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A2020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B7642FDB-CA6C-42EB-9990-22EF6E12D71B}"/>
              </a:ext>
            </a:extLst>
          </p:cNvPr>
          <p:cNvSpPr txBox="1">
            <a:spLocks/>
          </p:cNvSpPr>
          <p:nvPr/>
        </p:nvSpPr>
        <p:spPr>
          <a:xfrm>
            <a:off x="7968652" y="2784141"/>
            <a:ext cx="3815358" cy="32305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4800" b="1" i="0" dirty="0">
                <a:solidFill>
                  <a:schemeClr val="tx1"/>
                </a:solidFill>
              </a:rPr>
              <a:t>Temporary urn in Caisson</a:t>
            </a:r>
          </a:p>
          <a:p>
            <a:pPr marL="283464" indent="-283464" algn="l">
              <a:spcAft>
                <a:spcPts val="1200"/>
              </a:spcAft>
            </a:pPr>
            <a:endParaRPr lang="en-US" sz="4800" b="1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75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6">
            <a:extLst>
              <a:ext uri="{FF2B5EF4-FFF2-40B4-BE49-F238E27FC236}">
                <a16:creationId xmlns:a16="http://schemas.microsoft.com/office/drawing/2014/main" xmlns="" id="{133582B0-6831-409C-9D4E-4AE274BC8A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1EB1EC85-96A8-462C-A267-95A4B94594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xmlns="" id="{E212883E-84C3-42AD-B34A-4D24982515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25A28D78-0305-4DA2-A78C-EF9ADD3663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99730"/>
            <a:ext cx="7543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xmlns="" id="{21AF7D2F-360F-47ED-8DB9-4AF9707EF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99" r="12251" b="12365"/>
          <a:stretch/>
        </p:blipFill>
        <p:spPr>
          <a:xfrm>
            <a:off x="517174" y="2854738"/>
            <a:ext cx="4771971" cy="374971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98EB32D7-F25C-4DCA-9A84-A3DB7D25DA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" b="14"/>
          <a:stretch/>
        </p:blipFill>
        <p:spPr>
          <a:xfrm>
            <a:off x="2565778" y="179953"/>
            <a:ext cx="4978021" cy="3775129"/>
          </a:xfrm>
          <a:prstGeom prst="rect">
            <a:avLst/>
          </a:prstGeom>
        </p:spPr>
      </p:pic>
      <p:sp>
        <p:nvSpPr>
          <p:cNvPr id="52" name="Freeform 6">
            <a:extLst>
              <a:ext uri="{FF2B5EF4-FFF2-40B4-BE49-F238E27FC236}">
                <a16:creationId xmlns:a16="http://schemas.microsoft.com/office/drawing/2014/main" xmlns="" id="{DC5B7347-E281-4E2C-A95E-6A4A263156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084C282-1835-4277-9857-6F8A53E068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29401" y="407473"/>
            <a:ext cx="1054610" cy="475489"/>
          </a:xfrm>
          <a:prstGeom prst="rect">
            <a:avLst/>
          </a:prstGeom>
        </p:spPr>
      </p:pic>
      <p:sp>
        <p:nvSpPr>
          <p:cNvPr id="10" name="Flowchart: Extract 9">
            <a:extLst>
              <a:ext uri="{FF2B5EF4-FFF2-40B4-BE49-F238E27FC236}">
                <a16:creationId xmlns:a16="http://schemas.microsoft.com/office/drawing/2014/main" xmlns="" id="{7B7BA93F-53B5-4905-98E0-0A4991039CF8}"/>
              </a:ext>
            </a:extLst>
          </p:cNvPr>
          <p:cNvSpPr/>
          <p:nvPr/>
        </p:nvSpPr>
        <p:spPr>
          <a:xfrm rot="16200000">
            <a:off x="4503167" y="1680420"/>
            <a:ext cx="5387315" cy="3815359"/>
          </a:xfrm>
          <a:prstGeom prst="flowChartExtract">
            <a:avLst/>
          </a:prstGeom>
          <a:solidFill>
            <a:srgbClr val="6A202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A2020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B7642FDB-CA6C-42EB-9990-22EF6E12D71B}"/>
              </a:ext>
            </a:extLst>
          </p:cNvPr>
          <p:cNvSpPr txBox="1">
            <a:spLocks/>
          </p:cNvSpPr>
          <p:nvPr/>
        </p:nvSpPr>
        <p:spPr>
          <a:xfrm>
            <a:off x="8498439" y="1597450"/>
            <a:ext cx="3815358" cy="467726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4800" b="1" i="0" dirty="0">
                <a:solidFill>
                  <a:schemeClr val="tx1"/>
                </a:solidFill>
              </a:rPr>
              <a:t>Bottom piece secured using a slide friction process</a:t>
            </a:r>
          </a:p>
          <a:p>
            <a:pPr marL="283464" indent="-283464" algn="l">
              <a:spcAft>
                <a:spcPts val="1200"/>
              </a:spcAft>
            </a:pPr>
            <a:endParaRPr lang="en-US" sz="4800" b="1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75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6">
            <a:extLst>
              <a:ext uri="{FF2B5EF4-FFF2-40B4-BE49-F238E27FC236}">
                <a16:creationId xmlns:a16="http://schemas.microsoft.com/office/drawing/2014/main" xmlns="" id="{CEA861C5-3CE8-4AD0-925C-836509B24A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EDB3FAAF-5FDF-4576-8E8B-8BE25DB82A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xmlns="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B7642FDB-CA6C-42EB-9990-22EF6E12D71B}"/>
              </a:ext>
            </a:extLst>
          </p:cNvPr>
          <p:cNvSpPr txBox="1">
            <a:spLocks/>
          </p:cNvSpPr>
          <p:nvPr/>
        </p:nvSpPr>
        <p:spPr>
          <a:xfrm>
            <a:off x="1127383" y="1128044"/>
            <a:ext cx="4901556" cy="3880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Aft>
                <a:spcPts val="1200"/>
              </a:spcAft>
            </a:pPr>
            <a:r>
              <a:rPr lang="en-US" b="1" i="0" dirty="0">
                <a:solidFill>
                  <a:srgbClr val="6A2020"/>
                </a:solidFill>
              </a:rPr>
              <a:t>Caisson with plaque and temporary urn inside</a:t>
            </a:r>
          </a:p>
          <a:p>
            <a:pPr marL="283464" indent="-283464" algn="l">
              <a:lnSpc>
                <a:spcPct val="85000"/>
              </a:lnSpc>
              <a:spcAft>
                <a:spcPts val="1200"/>
              </a:spcAft>
            </a:pPr>
            <a:endParaRPr lang="en-US" b="1" i="0" cap="all" dirty="0">
              <a:solidFill>
                <a:srgbClr val="6A2020"/>
              </a:solidFill>
            </a:endParaRPr>
          </a:p>
        </p:txBody>
      </p:sp>
      <p:sp>
        <p:nvSpPr>
          <p:cNvPr id="63" name="Freeform 6">
            <a:extLst>
              <a:ext uri="{FF2B5EF4-FFF2-40B4-BE49-F238E27FC236}">
                <a16:creationId xmlns:a16="http://schemas.microsoft.com/office/drawing/2014/main" xmlns="" id="{D3686B33-4E07-4542-8F02-1876C8359B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xmlns="" id="{5D44B584-65A7-4029-A075-505AA5EAEB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748333" y="0"/>
            <a:ext cx="5443666" cy="6858000"/>
          </a:xfrm>
          <a:custGeom>
            <a:avLst/>
            <a:gdLst>
              <a:gd name="connsiteX0" fmla="*/ 0 w 5443666"/>
              <a:gd name="connsiteY0" fmla="*/ 0 h 6845983"/>
              <a:gd name="connsiteX1" fmla="*/ 3595564 w 5443666"/>
              <a:gd name="connsiteY1" fmla="*/ 0 h 6845983"/>
              <a:gd name="connsiteX2" fmla="*/ 3746607 w 5443666"/>
              <a:gd name="connsiteY2" fmla="*/ 118697 h 6845983"/>
              <a:gd name="connsiteX3" fmla="*/ 5443666 w 5443666"/>
              <a:gd name="connsiteY3" fmla="*/ 3717234 h 6845983"/>
              <a:gd name="connsiteX4" fmla="*/ 4378763 w 5443666"/>
              <a:gd name="connsiteY4" fmla="*/ 6683615 h 6845983"/>
              <a:gd name="connsiteX5" fmla="*/ 4238117 w 5443666"/>
              <a:gd name="connsiteY5" fmla="*/ 6845983 h 6845983"/>
              <a:gd name="connsiteX6" fmla="*/ 0 w 5443666"/>
              <a:gd name="connsiteY6" fmla="*/ 6845983 h 684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3666" h="6845983">
                <a:moveTo>
                  <a:pt x="0" y="0"/>
                </a:moveTo>
                <a:lnTo>
                  <a:pt x="3595564" y="0"/>
                </a:lnTo>
                <a:lnTo>
                  <a:pt x="3746607" y="118697"/>
                </a:lnTo>
                <a:cubicBezTo>
                  <a:pt x="4783044" y="974041"/>
                  <a:pt x="5443666" y="2268489"/>
                  <a:pt x="5443666" y="3717234"/>
                </a:cubicBezTo>
                <a:cubicBezTo>
                  <a:pt x="5443666" y="4844036"/>
                  <a:pt x="5044030" y="5877498"/>
                  <a:pt x="4378763" y="6683615"/>
                </a:cubicBezTo>
                <a:lnTo>
                  <a:pt x="4238117" y="6845983"/>
                </a:lnTo>
                <a:lnTo>
                  <a:pt x="0" y="6845983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close up of a sign&#10;&#10;Description automatically generated">
            <a:extLst>
              <a:ext uri="{FF2B5EF4-FFF2-40B4-BE49-F238E27FC236}">
                <a16:creationId xmlns:a16="http://schemas.microsoft.com/office/drawing/2014/main" xmlns="" id="{98EB32D7-F25C-4DCA-9A84-A3DB7D25D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80" t="2943" r="30448" b="2943"/>
          <a:stretch/>
        </p:blipFill>
        <p:spPr>
          <a:xfrm>
            <a:off x="6976934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5800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084C282-1835-4277-9857-6F8A53E068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3405" y="6136965"/>
            <a:ext cx="1054610" cy="47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6">
            <a:extLst>
              <a:ext uri="{FF2B5EF4-FFF2-40B4-BE49-F238E27FC236}">
                <a16:creationId xmlns:a16="http://schemas.microsoft.com/office/drawing/2014/main" xmlns="" id="{CEA861C5-3CE8-4AD0-925C-836509B24A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EDB3FAAF-5FDF-4576-8E8B-8BE25DB82A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xmlns="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xmlns="" id="{5D44B584-65A7-4029-A075-505AA5EAEB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5443666" cy="6858000"/>
          </a:xfrm>
          <a:custGeom>
            <a:avLst/>
            <a:gdLst>
              <a:gd name="connsiteX0" fmla="*/ 0 w 5443666"/>
              <a:gd name="connsiteY0" fmla="*/ 0 h 6845983"/>
              <a:gd name="connsiteX1" fmla="*/ 3595564 w 5443666"/>
              <a:gd name="connsiteY1" fmla="*/ 0 h 6845983"/>
              <a:gd name="connsiteX2" fmla="*/ 3746607 w 5443666"/>
              <a:gd name="connsiteY2" fmla="*/ 118697 h 6845983"/>
              <a:gd name="connsiteX3" fmla="*/ 5443666 w 5443666"/>
              <a:gd name="connsiteY3" fmla="*/ 3717234 h 6845983"/>
              <a:gd name="connsiteX4" fmla="*/ 4378763 w 5443666"/>
              <a:gd name="connsiteY4" fmla="*/ 6683615 h 6845983"/>
              <a:gd name="connsiteX5" fmla="*/ 4238117 w 5443666"/>
              <a:gd name="connsiteY5" fmla="*/ 6845983 h 6845983"/>
              <a:gd name="connsiteX6" fmla="*/ 0 w 5443666"/>
              <a:gd name="connsiteY6" fmla="*/ 6845983 h 684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3666" h="6845983">
                <a:moveTo>
                  <a:pt x="0" y="0"/>
                </a:moveTo>
                <a:lnTo>
                  <a:pt x="3595564" y="0"/>
                </a:lnTo>
                <a:lnTo>
                  <a:pt x="3746607" y="118697"/>
                </a:lnTo>
                <a:cubicBezTo>
                  <a:pt x="4783044" y="974041"/>
                  <a:pt x="5443666" y="2268489"/>
                  <a:pt x="5443666" y="3717234"/>
                </a:cubicBezTo>
                <a:cubicBezTo>
                  <a:pt x="5443666" y="4844036"/>
                  <a:pt x="5044030" y="5877498"/>
                  <a:pt x="4378763" y="6683615"/>
                </a:cubicBezTo>
                <a:lnTo>
                  <a:pt x="4238117" y="6845983"/>
                </a:lnTo>
                <a:lnTo>
                  <a:pt x="0" y="6845983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98EB32D7-F25C-4DCA-9A84-A3DB7D25D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85" r="19719"/>
          <a:stretch/>
        </p:blipFill>
        <p:spPr>
          <a:xfrm>
            <a:off x="1" y="0"/>
            <a:ext cx="5215066" cy="6858000"/>
          </a:xfrm>
          <a:custGeom>
            <a:avLst/>
            <a:gdLst/>
            <a:ahLst/>
            <a:cxnLst/>
            <a:rect l="l" t="t" r="r" b="b"/>
            <a:pathLst>
              <a:path w="5215066" h="6845983">
                <a:moveTo>
                  <a:pt x="0" y="0"/>
                </a:moveTo>
                <a:lnTo>
                  <a:pt x="3197713" y="0"/>
                </a:lnTo>
                <a:lnTo>
                  <a:pt x="3259787" y="39795"/>
                </a:lnTo>
                <a:cubicBezTo>
                  <a:pt x="4439462" y="836768"/>
                  <a:pt x="5215066" y="2186425"/>
                  <a:pt x="5215066" y="3717234"/>
                </a:cubicBezTo>
                <a:cubicBezTo>
                  <a:pt x="5215066" y="4788800"/>
                  <a:pt x="4835020" y="5771602"/>
                  <a:pt x="4202364" y="6538204"/>
                </a:cubicBezTo>
                <a:lnTo>
                  <a:pt x="3922635" y="6845983"/>
                </a:lnTo>
                <a:lnTo>
                  <a:pt x="0" y="6845983"/>
                </a:lnTo>
                <a:close/>
              </a:path>
            </a:pathLst>
          </a:custGeom>
        </p:spPr>
      </p:pic>
      <p:sp>
        <p:nvSpPr>
          <p:cNvPr id="78" name="Freeform 6">
            <a:extLst>
              <a:ext uri="{FF2B5EF4-FFF2-40B4-BE49-F238E27FC236}">
                <a16:creationId xmlns:a16="http://schemas.microsoft.com/office/drawing/2014/main" xmlns="" id="{D3686B33-4E07-4542-8F02-1876C8359B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084C282-1835-4277-9857-6F8A53E068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24080" y="6082250"/>
            <a:ext cx="1054610" cy="47330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F8746E3C-29B9-4C3E-8742-E8A8045C4537}"/>
              </a:ext>
            </a:extLst>
          </p:cNvPr>
          <p:cNvSpPr txBox="1">
            <a:spLocks/>
          </p:cNvSpPr>
          <p:nvPr/>
        </p:nvSpPr>
        <p:spPr>
          <a:xfrm>
            <a:off x="5988921" y="1031794"/>
            <a:ext cx="5119244" cy="217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b="1" i="0" dirty="0">
                <a:solidFill>
                  <a:srgbClr val="6A2020"/>
                </a:solidFill>
              </a:rPr>
              <a:t>Urns, Caissons</a:t>
            </a:r>
          </a:p>
          <a:p>
            <a:pPr>
              <a:lnSpc>
                <a:spcPct val="85000"/>
              </a:lnSpc>
            </a:pPr>
            <a:r>
              <a:rPr lang="en-US" b="1" i="0" dirty="0">
                <a:solidFill>
                  <a:srgbClr val="6A2020"/>
                </a:solidFill>
              </a:rPr>
              <a:t>&amp; Plaques</a:t>
            </a:r>
          </a:p>
          <a:p>
            <a:pPr marL="283464" indent="-283464">
              <a:lnSpc>
                <a:spcPct val="85000"/>
              </a:lnSpc>
            </a:pPr>
            <a:endParaRPr lang="en-US" b="1" i="0" cap="all" dirty="0">
              <a:solidFill>
                <a:srgbClr val="6A2020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AE5D4B3-CD69-4565-B561-50CAF425AEAC}"/>
              </a:ext>
            </a:extLst>
          </p:cNvPr>
          <p:cNvSpPr txBox="1">
            <a:spLocks/>
          </p:cNvSpPr>
          <p:nvPr/>
        </p:nvSpPr>
        <p:spPr>
          <a:xfrm>
            <a:off x="6124854" y="2874201"/>
            <a:ext cx="4186221" cy="398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3464" indent="-283464" algn="l">
              <a:lnSpc>
                <a:spcPct val="102000"/>
              </a:lnSpc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ea typeface="+mn-ea"/>
                <a:cs typeface="+mn-cs"/>
              </a:rPr>
              <a:t>Made with Wilsonart Solid Surface Material</a:t>
            </a:r>
          </a:p>
          <a:p>
            <a:pPr marL="283464" indent="-283464" algn="l">
              <a:lnSpc>
                <a:spcPct val="102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i="0" dirty="0">
                <a:ea typeface="+mn-ea"/>
                <a:cs typeface="+mn-cs"/>
              </a:rPr>
              <a:t>Available in two colors: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i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Steel Gray Tempest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- Frosty White</a:t>
            </a:r>
          </a:p>
          <a:p>
            <a:pPr marL="342900" indent="-342900" algn="l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/>
              <a:t>Made in the USA</a:t>
            </a:r>
          </a:p>
          <a:p>
            <a:pPr marL="342900" indent="-342900" algn="l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 smtClean="0"/>
              <a:t>Patented</a:t>
            </a:r>
            <a:endParaRPr lang="en-US" sz="2400" i="0" dirty="0"/>
          </a:p>
        </p:txBody>
      </p:sp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xmlns="" id="{5BCF2647-BEEF-4C25-932A-C6EF0A79C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5563" y="2924927"/>
            <a:ext cx="1793127" cy="73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">
            <a:extLst>
              <a:ext uri="{FF2B5EF4-FFF2-40B4-BE49-F238E27FC236}">
                <a16:creationId xmlns:a16="http://schemas.microsoft.com/office/drawing/2014/main" xmlns="" id="{133582B0-6831-409C-9D4E-4AE274BC8A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xmlns="" id="{1EB1EC85-96A8-462C-A267-95A4B94594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xmlns="" id="{0FBC8A7B-9E5A-4B09-9C33-C600BD17C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xmlns="" id="{4BB015B5-4A87-4EA6-8B82-41210F3BE9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4212710"/>
            <a:ext cx="12191998" cy="26452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214D37-3F06-4E20-A2A3-6614B2FAE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61" y="5172798"/>
            <a:ext cx="5610492" cy="14733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i="0" dirty="0">
                <a:solidFill>
                  <a:schemeClr val="bg1"/>
                </a:solidFill>
              </a:rPr>
              <a:t>HonorableMemories.com</a:t>
            </a:r>
          </a:p>
        </p:txBody>
      </p:sp>
      <p:pic>
        <p:nvPicPr>
          <p:cNvPr id="10" name="Content Placeholder 9" descr="A drawing of a face&#10;&#10;Description automatically generated">
            <a:extLst>
              <a:ext uri="{FF2B5EF4-FFF2-40B4-BE49-F238E27FC236}">
                <a16:creationId xmlns:a16="http://schemas.microsoft.com/office/drawing/2014/main" xmlns="" id="{B8995023-7DA1-46EE-AD3D-67FE4DCAD7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47658" y="4579630"/>
            <a:ext cx="3898152" cy="1791657"/>
          </a:xfrm>
        </p:spPr>
      </p:pic>
      <p:sp>
        <p:nvSpPr>
          <p:cNvPr id="29" name="Freeform 6">
            <a:extLst>
              <a:ext uri="{FF2B5EF4-FFF2-40B4-BE49-F238E27FC236}">
                <a16:creationId xmlns:a16="http://schemas.microsoft.com/office/drawing/2014/main" xmlns="" id="{3C34EE6D-3EF3-46CE-B8E1-B95710DC99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5202147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30" name="Straight Connector 22">
            <a:extLst>
              <a:ext uri="{FF2B5EF4-FFF2-40B4-BE49-F238E27FC236}">
                <a16:creationId xmlns:a16="http://schemas.microsoft.com/office/drawing/2014/main" xmlns="" id="{4F8C9297-DB30-4147-8E63-D99C337939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1" y="6228850"/>
            <a:ext cx="579508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xmlns="" id="{89B99549-D4F8-43E2-979F-FDF3C5EA6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653" y="530829"/>
            <a:ext cx="9149064" cy="33213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latin typeface="+mj-lt"/>
              </a:rPr>
              <a:t>Honorable Memories is a family owned and operated business. We pride ourselves in crafting custom designed urns that honors your loved ones.</a:t>
            </a:r>
          </a:p>
          <a:p>
            <a:pPr marL="0" indent="0">
              <a:buNone/>
            </a:pPr>
            <a:endParaRPr lang="en-US" sz="2800" dirty="0">
              <a:latin typeface="+mj-lt"/>
            </a:endParaRPr>
          </a:p>
          <a:p>
            <a:pPr marL="0" indent="0">
              <a:buNone/>
            </a:pPr>
            <a:r>
              <a:rPr lang="en-US" sz="2800" i="1" dirty="0">
                <a:latin typeface="+mj-lt"/>
              </a:rPr>
              <a:t>Contact us today to learn more!</a:t>
            </a:r>
          </a:p>
          <a:p>
            <a:pPr marL="0" indent="0">
              <a:buNone/>
            </a:pPr>
            <a:r>
              <a:rPr lang="en-US" sz="2800" dirty="0">
                <a:latin typeface="+mj-lt"/>
              </a:rPr>
              <a:t>(701) 751-3975 • info@honorablememories.com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1DA56F3-7EBA-45DC-B2CB-9DF35CF63E14}"/>
              </a:ext>
            </a:extLst>
          </p:cNvPr>
          <p:cNvSpPr/>
          <p:nvPr/>
        </p:nvSpPr>
        <p:spPr>
          <a:xfrm>
            <a:off x="1156520" y="2369578"/>
            <a:ext cx="2635045" cy="78658"/>
          </a:xfrm>
          <a:prstGeom prst="rect">
            <a:avLst/>
          </a:prstGeom>
          <a:solidFill>
            <a:srgbClr val="6A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8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push dir="u"/>
      </p:transition>
    </mc:Choice>
    <mc:Fallback xmlns="">
      <p:transition spd="slow" advClick="0" advTm="1000">
        <p:push dir="u"/>
      </p:transition>
    </mc:Fallback>
  </mc:AlternateContent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E37D0EA-FE7E-4E9C-9357-7A88A33B42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F677CF-1C0A-4204-9388-FE47755154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CBBD45-8B40-43D7-9EDE-9F29D8BA8013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16c05727-aa75-4e4a-9b5f-8a80a1165891"/>
    <ds:schemaRef ds:uri="http://schemas.microsoft.com/office/infopath/2007/PartnerControls"/>
    <ds:schemaRef ds:uri="http://purl.org/dc/terms/"/>
    <ds:schemaRef ds:uri="http://schemas.microsoft.com/office/2006/documentManagement/type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</Words>
  <Application>Microsoft Office PowerPoint</Application>
  <PresentationFormat>Custom</PresentationFormat>
  <Paragraphs>36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Headlines</vt:lpstr>
      <vt:lpstr>PowerPoint Presentation</vt:lpstr>
      <vt:lpstr>Temporary Urns</vt:lpstr>
      <vt:lpstr>Custom Urns</vt:lpstr>
      <vt:lpstr>Caisson Urns</vt:lpstr>
      <vt:lpstr>PowerPoint Presentation</vt:lpstr>
      <vt:lpstr>PowerPoint Presentation</vt:lpstr>
      <vt:lpstr>PowerPoint Presentation</vt:lpstr>
      <vt:lpstr>PowerPoint Presentation</vt:lpstr>
      <vt:lpstr>HonorableMemories.com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2020-04-19T22:43:42Z</dcterms:created>
  <dcterms:modified xsi:type="dcterms:W3CDTF">2022-08-19T20:06:19Z</dcterms:modified>
</cp:coreProperties>
</file>